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61" r:id="rId3"/>
    <p:sldId id="262" r:id="rId4"/>
    <p:sldId id="263" r:id="rId5"/>
    <p:sldId id="264" r:id="rId6"/>
    <p:sldId id="265" r:id="rId7"/>
    <p:sldId id="280" r:id="rId8"/>
    <p:sldId id="266" r:id="rId9"/>
    <p:sldId id="267" r:id="rId10"/>
    <p:sldId id="282" r:id="rId11"/>
    <p:sldId id="268" r:id="rId12"/>
    <p:sldId id="281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4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8" name="Slika 47">
            <a:extLst>
              <a:ext uri="{FF2B5EF4-FFF2-40B4-BE49-F238E27FC236}">
                <a16:creationId xmlns:a16="http://schemas.microsoft.com/office/drawing/2014/main" id="{3BAF2A5A-5CB4-4013-9B0A-165F6DCFD5E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9" name="TekstniOkvir 48">
            <a:extLst>
              <a:ext uri="{FF2B5EF4-FFF2-40B4-BE49-F238E27FC236}">
                <a16:creationId xmlns:a16="http://schemas.microsoft.com/office/drawing/2014/main" id="{EC96FF71-58CF-4CBF-9181-B212EA094A43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22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tick-mark-ok-perfect-check-done-305245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www.e-sfera.hr/dodatni-digitalni-sadrzaji/16544568-c9ea-4a66-b7c8-4d26f35d6595/" TargetMode="Externa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e-sfera.hr/dodatni-digitalni-sadrzaji/16544568-c9ea-4a66-b7c8-4d26f35d6595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edonchisciotte.org/coronavirus-aver-preso-troppi-antibiotici-potrebbe-spiegare-perche-in-italia-si-muore-di-piu/" TargetMode="External"/><Relationship Id="rId3" Type="http://schemas.openxmlformats.org/officeDocument/2006/relationships/hyperlink" Target="https://healingcuisinebyelise.blogspot.com/2011/06/how-to-bladder-infection-and-uti-remedy.html" TargetMode="External"/><Relationship Id="rId7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rweil.com/health-wellness/body-mind-spirit/gastrointestinal/botox-for-the-bladder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tracorporeal_shock_wave_lithotripsy" TargetMode="External"/><Relationship Id="rId7" Type="http://schemas.openxmlformats.org/officeDocument/2006/relationships/hyperlink" Target="https://pressbooks.bccampus.ca/advancedanatomy1sted/chapter/clinical-conditions-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imarketingbiz.net/causes-of-uric-acid-kidney-stones-with-treatment-and-foods-to-avoid/" TargetMode="Externa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en.wikipedia.org/wiki/Urinary_incontinence" TargetMode="External"/><Relationship Id="rId7" Type="http://schemas.openxmlformats.org/officeDocument/2006/relationships/hyperlink" Target="https://en.wikipedia.org/wiki/Adult_diaper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hyperlink" Target="http://www.somospacientes.com/noticias/avances/la-cirugia-corrige-la-incontinencia-urinaria-en-un-90-de-los-casos/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17.jpg"/><Relationship Id="rId9" Type="http://schemas.openxmlformats.org/officeDocument/2006/relationships/hyperlink" Target="http://www.somospacientes.com/noticias/sanidad/la-incontinencia-urinaria-deteriora-la-calidad-de-vida-tanto-como-diabetes-o-artriti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t.net/Comparative_Kidney_Anatomy_Dragster_resourc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nnoknight.wordpress.com/2014/10/07/a-second-call-for-pra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8EA9E-846C-4A75-927C-AE38333E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KAKO OČUVATI FUNKCIJU MOKRAĆNOG SUSTAVA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62F541F-6909-4627-BFD1-00B9E108A418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0E62065-3CE3-4458-81B9-0C3CB851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33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D8A4A86-C126-4846-A9C4-BC22E9FBC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469" y="2097088"/>
            <a:ext cx="3311446" cy="4416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2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B8C1EF69-989A-4695-99C4-469A9497A9F5}"/>
              </a:ext>
            </a:extLst>
          </p:cNvPr>
          <p:cNvSpPr/>
          <p:nvPr/>
        </p:nvSpPr>
        <p:spPr>
          <a:xfrm>
            <a:off x="1764993" y="1302733"/>
            <a:ext cx="3988049" cy="342166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održavanje bubrega zdravima potrebno je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piti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dovoljno tekućine</a:t>
            </a:r>
          </a:p>
          <a:p>
            <a:pPr algn="ctr"/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9DD7A17E-47A6-4205-B356-D60CC7004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1" t="4360" r="2367"/>
          <a:stretch/>
        </p:blipFill>
        <p:spPr>
          <a:xfrm>
            <a:off x="6820955" y="784572"/>
            <a:ext cx="3988049" cy="476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38BC6B84-2108-4753-B671-FC23B1EBF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0556" y="3286760"/>
            <a:ext cx="1949561" cy="18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B8C1EF69-989A-4695-99C4-469A9497A9F5}"/>
              </a:ext>
            </a:extLst>
          </p:cNvPr>
          <p:cNvSpPr/>
          <p:nvPr/>
        </p:nvSpPr>
        <p:spPr>
          <a:xfrm>
            <a:off x="444193" y="603682"/>
            <a:ext cx="3988049" cy="357770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održavanje bubrega zdravima poželjno je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izbjegavati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jako začinjenu hranu, alkoholna pića, otrove, narkotike, nikotin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060C352-5B7D-419C-8E1F-6D931CCB79C3}"/>
              </a:ext>
            </a:extLst>
          </p:cNvPr>
          <p:cNvSpPr txBox="1"/>
          <p:nvPr/>
        </p:nvSpPr>
        <p:spPr>
          <a:xfrm>
            <a:off x="1701667" y="5539422"/>
            <a:ext cx="184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ZANIMLJIVOSTI</a:t>
            </a:r>
          </a:p>
          <a:p>
            <a:pPr algn="ctr"/>
            <a:r>
              <a:rPr lang="hr-HR" b="1" dirty="0"/>
              <a:t>VIZUALNO +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3F819D1-DE9C-4219-AFDC-CE8473E4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6" y="4260418"/>
            <a:ext cx="2889808" cy="1925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73953CA-C51F-4A6C-8882-72210A3C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610" y="1936513"/>
            <a:ext cx="1902040" cy="2841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6DD67AB-036F-46B6-BFEB-5F3A995A6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035" y="365758"/>
            <a:ext cx="3886543" cy="1233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">
            <a:hlinkClick r:id="rId5"/>
            <a:extLst>
              <a:ext uri="{FF2B5EF4-FFF2-40B4-BE49-F238E27FC236}">
                <a16:creationId xmlns:a16="http://schemas.microsoft.com/office/drawing/2014/main" id="{BEFA45D8-DDE4-419D-890A-3976D1FC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8974" r="5597" b="5361"/>
          <a:stretch>
            <a:fillRect/>
          </a:stretch>
        </p:blipFill>
        <p:spPr bwMode="auto">
          <a:xfrm>
            <a:off x="2312504" y="4603422"/>
            <a:ext cx="762144" cy="77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75A9F0C-B34B-4926-8845-93539061EE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11" r="13239"/>
          <a:stretch/>
        </p:blipFill>
        <p:spPr>
          <a:xfrm>
            <a:off x="5682320" y="1890443"/>
            <a:ext cx="2440678" cy="180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nak množenja 20">
            <a:extLst>
              <a:ext uri="{FF2B5EF4-FFF2-40B4-BE49-F238E27FC236}">
                <a16:creationId xmlns:a16="http://schemas.microsoft.com/office/drawing/2014/main" id="{0386B838-5F2B-45FD-BB97-0823B0FF74EF}"/>
              </a:ext>
            </a:extLst>
          </p:cNvPr>
          <p:cNvSpPr/>
          <p:nvPr/>
        </p:nvSpPr>
        <p:spPr>
          <a:xfrm>
            <a:off x="7759760" y="-39527"/>
            <a:ext cx="2151954" cy="2103610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A5A7A6BA-2639-4109-92C8-55A9460FCD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29" t="6704" r="7098"/>
          <a:stretch/>
        </p:blipFill>
        <p:spPr>
          <a:xfrm>
            <a:off x="4510802" y="3864977"/>
            <a:ext cx="1562694" cy="2857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Znak množenja 27">
            <a:extLst>
              <a:ext uri="{FF2B5EF4-FFF2-40B4-BE49-F238E27FC236}">
                <a16:creationId xmlns:a16="http://schemas.microsoft.com/office/drawing/2014/main" id="{D5A42DC0-3829-42D9-9B04-22DADA7DD91E}"/>
              </a:ext>
            </a:extLst>
          </p:cNvPr>
          <p:cNvSpPr/>
          <p:nvPr/>
        </p:nvSpPr>
        <p:spPr>
          <a:xfrm>
            <a:off x="4214563" y="4324651"/>
            <a:ext cx="2151954" cy="2103610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nak množenja 28">
            <a:extLst>
              <a:ext uri="{FF2B5EF4-FFF2-40B4-BE49-F238E27FC236}">
                <a16:creationId xmlns:a16="http://schemas.microsoft.com/office/drawing/2014/main" id="{3B5B77CF-FF2C-4534-8704-3151D8B2F80B}"/>
              </a:ext>
            </a:extLst>
          </p:cNvPr>
          <p:cNvSpPr/>
          <p:nvPr/>
        </p:nvSpPr>
        <p:spPr>
          <a:xfrm>
            <a:off x="5893262" y="1722452"/>
            <a:ext cx="2151954" cy="2103610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nak množenja 29">
            <a:extLst>
              <a:ext uri="{FF2B5EF4-FFF2-40B4-BE49-F238E27FC236}">
                <a16:creationId xmlns:a16="http://schemas.microsoft.com/office/drawing/2014/main" id="{44144DA2-B832-4516-A0CE-F417B011D24B}"/>
              </a:ext>
            </a:extLst>
          </p:cNvPr>
          <p:cNvSpPr/>
          <p:nvPr/>
        </p:nvSpPr>
        <p:spPr>
          <a:xfrm>
            <a:off x="9506236" y="2305294"/>
            <a:ext cx="2151954" cy="2103610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Znak množenja 30">
            <a:extLst>
              <a:ext uri="{FF2B5EF4-FFF2-40B4-BE49-F238E27FC236}">
                <a16:creationId xmlns:a16="http://schemas.microsoft.com/office/drawing/2014/main" id="{334335EE-0100-488F-B7FA-F5233AF10B40}"/>
              </a:ext>
            </a:extLst>
          </p:cNvPr>
          <p:cNvSpPr/>
          <p:nvPr/>
        </p:nvSpPr>
        <p:spPr>
          <a:xfrm>
            <a:off x="7058136" y="4131342"/>
            <a:ext cx="2151954" cy="2103610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8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1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5827B3A4-750F-4F9E-B8F8-76F269A440E9}"/>
              </a:ext>
            </a:extLst>
          </p:cNvPr>
          <p:cNvSpPr txBox="1"/>
          <p:nvPr/>
        </p:nvSpPr>
        <p:spPr>
          <a:xfrm>
            <a:off x="8977745" y="3228945"/>
            <a:ext cx="264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PROVJERI ZNANJE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ACCA14B-3F10-4433-9B49-9925AEB1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5131" y="2293997"/>
            <a:ext cx="850521" cy="840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46C9B42-2F67-4EB9-8911-D89BF77D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053" y="0"/>
            <a:ext cx="51418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11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09884BAB-2A17-40F3-899D-B8A63F1182CE}"/>
              </a:ext>
            </a:extLst>
          </p:cNvPr>
          <p:cNvSpPr/>
          <p:nvPr/>
        </p:nvSpPr>
        <p:spPr>
          <a:xfrm>
            <a:off x="706788" y="561629"/>
            <a:ext cx="9183951" cy="86113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MOKRAĆE - najčešća i najvažnija laboratorijska metoda procjene zdravstvenog stanja čovjeka.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884FDC08-4AA9-4984-B80B-6D198CC692B0}"/>
              </a:ext>
            </a:extLst>
          </p:cNvPr>
          <p:cNvSpPr/>
          <p:nvPr/>
        </p:nvSpPr>
        <p:spPr>
          <a:xfrm>
            <a:off x="2421822" y="3727180"/>
            <a:ext cx="1713104" cy="8611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 se i analizira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7FB96FC2-CBAE-49AB-BCD1-709A8C041F0A}"/>
              </a:ext>
            </a:extLst>
          </p:cNvPr>
          <p:cNvSpPr/>
          <p:nvPr/>
        </p:nvSpPr>
        <p:spPr>
          <a:xfrm>
            <a:off x="5317994" y="4781377"/>
            <a:ext cx="1713104" cy="8611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PH-vrijednost mokraće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C34EAFA4-F356-4BDF-AB37-2F31FCA40CA7}"/>
              </a:ext>
            </a:extLst>
          </p:cNvPr>
          <p:cNvSpPr/>
          <p:nvPr/>
        </p:nvSpPr>
        <p:spPr>
          <a:xfrm>
            <a:off x="5298763" y="1780030"/>
            <a:ext cx="1713104" cy="8611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 mokraće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7DBFA9C-8F6C-4CEE-8EB0-08311E562C4E}"/>
              </a:ext>
            </a:extLst>
          </p:cNvPr>
          <p:cNvSpPr/>
          <p:nvPr/>
        </p:nvSpPr>
        <p:spPr>
          <a:xfrm>
            <a:off x="5298763" y="2773937"/>
            <a:ext cx="1713104" cy="8611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BOJA mokraće</a:t>
            </a:r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01501BF7-5685-45B7-BE36-D56C1709227B}"/>
              </a:ext>
            </a:extLst>
          </p:cNvPr>
          <p:cNvSpPr/>
          <p:nvPr/>
        </p:nvSpPr>
        <p:spPr>
          <a:xfrm rot="16200000">
            <a:off x="4590154" y="3692263"/>
            <a:ext cx="228643" cy="97606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id="{8A526026-B9AE-4978-8BA5-72D9CEA690D3}"/>
              </a:ext>
            </a:extLst>
          </p:cNvPr>
          <p:cNvSpPr/>
          <p:nvPr/>
        </p:nvSpPr>
        <p:spPr>
          <a:xfrm rot="18035906">
            <a:off x="4566993" y="4310081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CEA3570D-A5E6-48C4-B0F8-A3D2D84BE42E}"/>
              </a:ext>
            </a:extLst>
          </p:cNvPr>
          <p:cNvSpPr/>
          <p:nvPr/>
        </p:nvSpPr>
        <p:spPr>
          <a:xfrm>
            <a:off x="5317994" y="3787470"/>
            <a:ext cx="1713104" cy="8611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MIRIS mokraće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5BD51AD5-1B6C-4D14-84DA-241C419CD9A4}"/>
              </a:ext>
            </a:extLst>
          </p:cNvPr>
          <p:cNvSpPr/>
          <p:nvPr/>
        </p:nvSpPr>
        <p:spPr>
          <a:xfrm>
            <a:off x="5317994" y="5794910"/>
            <a:ext cx="1713104" cy="8611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PRISUTNOST TVARI</a:t>
            </a:r>
          </a:p>
        </p:txBody>
      </p:sp>
      <p:sp>
        <p:nvSpPr>
          <p:cNvPr id="15" name="Strelica: prema dolje 14">
            <a:extLst>
              <a:ext uri="{FF2B5EF4-FFF2-40B4-BE49-F238E27FC236}">
                <a16:creationId xmlns:a16="http://schemas.microsoft.com/office/drawing/2014/main" id="{099FA8E7-6459-47DC-993E-16921CA6DAB0}"/>
              </a:ext>
            </a:extLst>
          </p:cNvPr>
          <p:cNvSpPr/>
          <p:nvPr/>
        </p:nvSpPr>
        <p:spPr>
          <a:xfrm rot="18691128">
            <a:off x="4360835" y="4365037"/>
            <a:ext cx="198166" cy="212232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5A5AC25-25C9-4A3E-8360-19DE9B0A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236" y="4039753"/>
            <a:ext cx="2143272" cy="2395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34F8DF29-2ABC-47B7-BE4F-214672AD5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533" y="1828113"/>
            <a:ext cx="2440678" cy="162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Strelica: prema dolje 20">
            <a:extLst>
              <a:ext uri="{FF2B5EF4-FFF2-40B4-BE49-F238E27FC236}">
                <a16:creationId xmlns:a16="http://schemas.microsoft.com/office/drawing/2014/main" id="{C523A76B-4D9E-4822-9B4C-ACA19750EB2F}"/>
              </a:ext>
            </a:extLst>
          </p:cNvPr>
          <p:cNvSpPr/>
          <p:nvPr/>
        </p:nvSpPr>
        <p:spPr>
          <a:xfrm rot="15013344">
            <a:off x="4571012" y="2939922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trelica: prema dolje 23">
            <a:extLst>
              <a:ext uri="{FF2B5EF4-FFF2-40B4-BE49-F238E27FC236}">
                <a16:creationId xmlns:a16="http://schemas.microsoft.com/office/drawing/2014/main" id="{A0F21F87-B387-499A-8137-F87FA4FE3045}"/>
              </a:ext>
            </a:extLst>
          </p:cNvPr>
          <p:cNvSpPr/>
          <p:nvPr/>
        </p:nvSpPr>
        <p:spPr>
          <a:xfrm rot="13999671">
            <a:off x="4289380" y="1823092"/>
            <a:ext cx="198166" cy="212232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0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99C72688-6D15-4C5F-9A73-46B2C6888548}"/>
              </a:ext>
            </a:extLst>
          </p:cNvPr>
          <p:cNvSpPr/>
          <p:nvPr/>
        </p:nvSpPr>
        <p:spPr>
          <a:xfrm>
            <a:off x="574706" y="358842"/>
            <a:ext cx="9183951" cy="86113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TESTNE TRAKE/ VRPCE - kojima se vrlo brzo dokazuje prisutnost PROTEINA, GLUKOZE, KRVI i sl. u mokraći.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C66039AE-E15A-4473-9107-090867FC4B92}"/>
              </a:ext>
            </a:extLst>
          </p:cNvPr>
          <p:cNvSpPr/>
          <p:nvPr/>
        </p:nvSpPr>
        <p:spPr>
          <a:xfrm>
            <a:off x="669698" y="2218582"/>
            <a:ext cx="9183951" cy="86113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Sastav mokraće ovisi o DOBI, AKTIVNOSTIMA, PREHRANI, KOLIČINI UNESENE TEKUĆINE U TIJELO, ZDRAVSTVENOM STANJU BUBREGA itd.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0E3DFF3-BD1E-4048-85D6-A83B31BF6534}"/>
              </a:ext>
            </a:extLst>
          </p:cNvPr>
          <p:cNvSpPr txBox="1"/>
          <p:nvPr/>
        </p:nvSpPr>
        <p:spPr>
          <a:xfrm>
            <a:off x="7407972" y="5099917"/>
            <a:ext cx="3286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/>
              <a:t>ISTRAŽI</a:t>
            </a:r>
          </a:p>
          <a:p>
            <a:r>
              <a:rPr lang="hr-HR" sz="2000" i="1" dirty="0"/>
              <a:t>O čemu ovisi količina izlučene mokraće u 1 danu i kakva je njezina boja?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E03FD2-0C0D-4FA2-81AA-AC61696A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887" y="3513198"/>
            <a:ext cx="834966" cy="798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9A1BEED-B24E-4444-9BCE-227DCCB7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5718" y="5168327"/>
            <a:ext cx="744138" cy="713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586D57B-B572-4754-A464-BE4C332A3B96}"/>
              </a:ext>
            </a:extLst>
          </p:cNvPr>
          <p:cNvSpPr txBox="1"/>
          <p:nvPr/>
        </p:nvSpPr>
        <p:spPr>
          <a:xfrm>
            <a:off x="6350306" y="3658198"/>
            <a:ext cx="412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Zašto su infekcije mokraćnog sustava u žena češće nego u muškaraca?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48816176-FD10-41D0-85F9-1726693D8686}"/>
              </a:ext>
            </a:extLst>
          </p:cNvPr>
          <p:cNvSpPr/>
          <p:nvPr/>
        </p:nvSpPr>
        <p:spPr>
          <a:xfrm>
            <a:off x="1774113" y="3917782"/>
            <a:ext cx="3392569" cy="192236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zdravih osoba mokraća bi trebala biti BISTRA i ŽUĆKASTA, a mokrenje VOLJNO i BEZBOLNO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5B66808-E6DE-44B5-A2F9-B4008F3B4341}"/>
              </a:ext>
            </a:extLst>
          </p:cNvPr>
          <p:cNvSpPr/>
          <p:nvPr/>
        </p:nvSpPr>
        <p:spPr>
          <a:xfrm>
            <a:off x="9113860" y="6126298"/>
            <a:ext cx="114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16. str.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8A36C0BB-D0C8-4EB5-9162-F7BAA6482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58" t="8182" r="19778" b="8512"/>
          <a:stretch/>
        </p:blipFill>
        <p:spPr>
          <a:xfrm>
            <a:off x="10078643" y="201955"/>
            <a:ext cx="1231213" cy="2743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5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63EDA3F9-1143-427D-B84B-51BEC4D842B7}"/>
              </a:ext>
            </a:extLst>
          </p:cNvPr>
          <p:cNvSpPr/>
          <p:nvPr/>
        </p:nvSpPr>
        <p:spPr>
          <a:xfrm>
            <a:off x="891640" y="229239"/>
            <a:ext cx="9183951" cy="86113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 prekomjerne količine BAKTERIJA u mokraćnome/ mokraćno-spolnome sustavu: </a:t>
            </a: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id="{1254CA89-6A8E-462C-A95A-0FC00DF402C9}"/>
              </a:ext>
            </a:extLst>
          </p:cNvPr>
          <p:cNvSpPr/>
          <p:nvPr/>
        </p:nvSpPr>
        <p:spPr>
          <a:xfrm>
            <a:off x="2854095" y="1209949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05A49BB6-A699-419E-BA69-318FC639618E}"/>
              </a:ext>
            </a:extLst>
          </p:cNvPr>
          <p:cNvSpPr/>
          <p:nvPr/>
        </p:nvSpPr>
        <p:spPr>
          <a:xfrm>
            <a:off x="1631515" y="2158277"/>
            <a:ext cx="3392569" cy="182679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Peckanje tijekom mokrenja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Promjena boje mokraće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66CD1EE6-81BD-4ACD-ACE2-EC780A5F7225}"/>
              </a:ext>
            </a:extLst>
          </p:cNvPr>
          <p:cNvSpPr/>
          <p:nvPr/>
        </p:nvSpPr>
        <p:spPr>
          <a:xfrm rot="16200000">
            <a:off x="5416020" y="2670210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BF4B9809-3DDF-4791-B432-33CED3459A9D}"/>
              </a:ext>
            </a:extLst>
          </p:cNvPr>
          <p:cNvSpPr/>
          <p:nvPr/>
        </p:nvSpPr>
        <p:spPr>
          <a:xfrm>
            <a:off x="6150148" y="1749107"/>
            <a:ext cx="3137343" cy="220209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UPALA: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MOKRAĆNE CIJEVI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MOKRAĆNOG MJEHURA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MOKRAĆOVODA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BUBREGA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D4BF6977-F985-44FD-A477-1E748243FD3C}"/>
              </a:ext>
            </a:extLst>
          </p:cNvPr>
          <p:cNvSpPr/>
          <p:nvPr/>
        </p:nvSpPr>
        <p:spPr>
          <a:xfrm>
            <a:off x="7663124" y="4078472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C824239-9A5F-4028-A187-6EEE5E90D390}"/>
              </a:ext>
            </a:extLst>
          </p:cNvPr>
          <p:cNvSpPr/>
          <p:nvPr/>
        </p:nvSpPr>
        <p:spPr>
          <a:xfrm>
            <a:off x="6546621" y="5013026"/>
            <a:ext cx="2833183" cy="149430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ANTIBIOTICI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</a:p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DOVOLJNA KOLIČINA TEKUĆINE + UTOPLJAVANJE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B1E0FF7-7EEB-4966-AA2C-919D8EDA8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75296" y="1890944"/>
            <a:ext cx="2473204" cy="4025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D661D7D7-1964-4B6A-BB72-5B402826DE4D}"/>
              </a:ext>
            </a:extLst>
          </p:cNvPr>
          <p:cNvSpPr txBox="1"/>
          <p:nvPr/>
        </p:nvSpPr>
        <p:spPr>
          <a:xfrm>
            <a:off x="3989407" y="6858000"/>
            <a:ext cx="42131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healingcuisinebyelise.blogspot.com/2011/06/how-to-bladder-infection-and-uti-remedy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nd/3.0/"/>
              </a:rPr>
              <a:t>CC BY-NC-ND</a:t>
            </a:r>
            <a:endParaRPr lang="hr-HR" sz="90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980202BD-5258-4F56-A61E-D75D02C5B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91016" y="4480560"/>
            <a:ext cx="1826795" cy="1826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2BFDB22-B694-4856-9475-90995D7E98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58634" y="5013026"/>
            <a:ext cx="2463150" cy="1373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99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8AB43F44-779B-4607-B5BB-2F2D17D915C6}"/>
              </a:ext>
            </a:extLst>
          </p:cNvPr>
          <p:cNvSpPr/>
          <p:nvPr/>
        </p:nvSpPr>
        <p:spPr>
          <a:xfrm>
            <a:off x="1568210" y="744845"/>
            <a:ext cx="6944032" cy="138133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BUBREŽNI KAMENCI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uspješno UZV razbijaju u pijesak pa uz veću količinu tekućine mokraćom izlaze iz tijela.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3BCE94AC-F751-4BA4-B179-70C5D737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2848" y="4456042"/>
            <a:ext cx="1689394" cy="1753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395C06FC-788A-4347-B4C6-1D7CE36E3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7608" y="2770956"/>
            <a:ext cx="5845724" cy="2303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5400A6C5-5EC9-4A75-831E-6477574F9F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5928" t="941"/>
          <a:stretch/>
        </p:blipFill>
        <p:spPr>
          <a:xfrm>
            <a:off x="9437511" y="2798137"/>
            <a:ext cx="2118836" cy="30309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8DA1AAC-C969-4F25-B896-1B962366B5E7}"/>
              </a:ext>
            </a:extLst>
          </p:cNvPr>
          <p:cNvSpPr txBox="1"/>
          <p:nvPr/>
        </p:nvSpPr>
        <p:spPr>
          <a:xfrm>
            <a:off x="7048423" y="3177346"/>
            <a:ext cx="192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bubrežni kamenci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53721D6C-010F-4215-BABD-B28608AA63B7}"/>
              </a:ext>
            </a:extLst>
          </p:cNvPr>
          <p:cNvCxnSpPr>
            <a:cxnSpLocks/>
          </p:cNvCxnSpPr>
          <p:nvPr/>
        </p:nvCxnSpPr>
        <p:spPr>
          <a:xfrm flipH="1" flipV="1">
            <a:off x="8512242" y="3684234"/>
            <a:ext cx="1984687" cy="771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1623429C-8504-4D6C-9031-DB2FE12F1901}"/>
              </a:ext>
            </a:extLst>
          </p:cNvPr>
          <p:cNvSpPr/>
          <p:nvPr/>
        </p:nvSpPr>
        <p:spPr>
          <a:xfrm>
            <a:off x="1586539" y="860587"/>
            <a:ext cx="6058021" cy="8494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INKONTINENCIJA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nemogućnost kontrole mokrenja (najčešće kod starijih osoba)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3873B24-E3F1-4536-AB37-128EBC26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53649" y="2568104"/>
            <a:ext cx="2167046" cy="269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B3733C1-5FD9-4A23-A841-0DE22D600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96829" y="695365"/>
            <a:ext cx="2032187" cy="3369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BF0A50B-F2A2-4910-85DF-D2CE23242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86263" y="4654208"/>
            <a:ext cx="2325865" cy="1763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13023E1-4184-4C62-8076-DF66445495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79872" y="2015840"/>
            <a:ext cx="4197643" cy="4092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21B5C4A-2F2D-42B8-B991-0DB291C3830E}"/>
              </a:ext>
            </a:extLst>
          </p:cNvPr>
          <p:cNvSpPr txBox="1"/>
          <p:nvPr/>
        </p:nvSpPr>
        <p:spPr>
          <a:xfrm>
            <a:off x="2579077" y="6956146"/>
            <a:ext cx="4197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9" tooltip="http://www.somospacientes.com/noticias/sanidad/la-incontinencia-urinaria-deteriora-la-calidad-de-vida-tanto-como-diabetes-o-artritis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10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1978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04A5E6B7-123C-4129-8EAD-E953FA161C74}"/>
              </a:ext>
            </a:extLst>
          </p:cNvPr>
          <p:cNvSpPr/>
          <p:nvPr/>
        </p:nvSpPr>
        <p:spPr>
          <a:xfrm>
            <a:off x="857820" y="957118"/>
            <a:ext cx="3392569" cy="126850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 u radu bubrega</a:t>
            </a: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D0C7587D-2D69-4407-9E3E-FF2791FAAD78}"/>
              </a:ext>
            </a:extLst>
          </p:cNvPr>
          <p:cNvSpPr/>
          <p:nvPr/>
        </p:nvSpPr>
        <p:spPr>
          <a:xfrm rot="16200000">
            <a:off x="4653630" y="1160802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1513BE2B-3ED1-425A-8526-348D800A5D05}"/>
              </a:ext>
            </a:extLst>
          </p:cNvPr>
          <p:cNvSpPr/>
          <p:nvPr/>
        </p:nvSpPr>
        <p:spPr>
          <a:xfrm>
            <a:off x="857821" y="957118"/>
            <a:ext cx="3392569" cy="126850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 u radu bubrega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636A02E-E4E0-4A01-BE6B-43300A84AECB}"/>
              </a:ext>
            </a:extLst>
          </p:cNvPr>
          <p:cNvSpPr/>
          <p:nvPr/>
        </p:nvSpPr>
        <p:spPr>
          <a:xfrm>
            <a:off x="5442441" y="2814506"/>
            <a:ext cx="3137343" cy="119943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ULOGU PREUZIMA DRUGI BUBREG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71B9BA1-1A02-44CC-AEF1-FD138912EE0C}"/>
              </a:ext>
            </a:extLst>
          </p:cNvPr>
          <p:cNvSpPr/>
          <p:nvPr/>
        </p:nvSpPr>
        <p:spPr>
          <a:xfrm>
            <a:off x="857820" y="2828740"/>
            <a:ext cx="3392569" cy="105700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ZATAJENJE BUBREGA</a:t>
            </a:r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ED288E2E-4ACE-45E1-A4E5-C036F6F96318}"/>
              </a:ext>
            </a:extLst>
          </p:cNvPr>
          <p:cNvSpPr/>
          <p:nvPr/>
        </p:nvSpPr>
        <p:spPr>
          <a:xfrm rot="16200000">
            <a:off x="4632845" y="2926676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C2C178E-B1D7-4BEC-BD38-931A7DA7B96C}"/>
              </a:ext>
            </a:extLst>
          </p:cNvPr>
          <p:cNvSpPr/>
          <p:nvPr/>
        </p:nvSpPr>
        <p:spPr>
          <a:xfrm>
            <a:off x="939196" y="4543611"/>
            <a:ext cx="3392569" cy="105700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ZATAJENJE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BUBREGA</a:t>
            </a:r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id="{F97F0A2C-7EFD-49BD-9058-FD2C32E885E4}"/>
              </a:ext>
            </a:extLst>
          </p:cNvPr>
          <p:cNvSpPr/>
          <p:nvPr/>
        </p:nvSpPr>
        <p:spPr>
          <a:xfrm rot="16200000">
            <a:off x="4705013" y="4614128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22FDE875-5CE6-4DB3-AB32-8351F13136EB}"/>
              </a:ext>
            </a:extLst>
          </p:cNvPr>
          <p:cNvSpPr/>
          <p:nvPr/>
        </p:nvSpPr>
        <p:spPr>
          <a:xfrm>
            <a:off x="10321232" y="1125792"/>
            <a:ext cx="1701017" cy="837653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SMRT</a:t>
            </a: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3726AFE9-6DB5-4EEE-9C1D-EA3CEF5ED40E}"/>
              </a:ext>
            </a:extLst>
          </p:cNvPr>
          <p:cNvSpPr/>
          <p:nvPr/>
        </p:nvSpPr>
        <p:spPr>
          <a:xfrm>
            <a:off x="857822" y="957118"/>
            <a:ext cx="3392569" cy="126850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 u radu bubrega</a:t>
            </a: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0651162B-FAE8-4EA8-A9EB-16EC423ECB89}"/>
              </a:ext>
            </a:extLst>
          </p:cNvPr>
          <p:cNvSpPr/>
          <p:nvPr/>
        </p:nvSpPr>
        <p:spPr>
          <a:xfrm>
            <a:off x="5380401" y="1125792"/>
            <a:ext cx="3884293" cy="87788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 HOMEOSTAZE !</a:t>
            </a:r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9AFA0A72-A2D5-4E82-A717-5D0EAF47DEA6}"/>
              </a:ext>
            </a:extLst>
          </p:cNvPr>
          <p:cNvSpPr/>
          <p:nvPr/>
        </p:nvSpPr>
        <p:spPr>
          <a:xfrm>
            <a:off x="857823" y="957118"/>
            <a:ext cx="3392569" cy="126850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 u radu bubrega</a:t>
            </a:r>
          </a:p>
        </p:txBody>
      </p:sp>
      <p:sp>
        <p:nvSpPr>
          <p:cNvPr id="34" name="Pravokutnik: zaobljeni kutovi 33">
            <a:extLst>
              <a:ext uri="{FF2B5EF4-FFF2-40B4-BE49-F238E27FC236}">
                <a16:creationId xmlns:a16="http://schemas.microsoft.com/office/drawing/2014/main" id="{520A8C87-753F-494E-8049-4DF74692470E}"/>
              </a:ext>
            </a:extLst>
          </p:cNvPr>
          <p:cNvSpPr/>
          <p:nvPr/>
        </p:nvSpPr>
        <p:spPr>
          <a:xfrm>
            <a:off x="5451689" y="4543611"/>
            <a:ext cx="3100350" cy="119943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nakupljanje ŠTETNIH TVARI u tijelu</a:t>
            </a:r>
          </a:p>
        </p:txBody>
      </p:sp>
      <p:sp>
        <p:nvSpPr>
          <p:cNvPr id="37" name="Strelica: savijeno prema gore 36">
            <a:extLst>
              <a:ext uri="{FF2B5EF4-FFF2-40B4-BE49-F238E27FC236}">
                <a16:creationId xmlns:a16="http://schemas.microsoft.com/office/drawing/2014/main" id="{877505AA-E527-42DF-BED6-1A1788AB1665}"/>
              </a:ext>
            </a:extLst>
          </p:cNvPr>
          <p:cNvSpPr/>
          <p:nvPr/>
        </p:nvSpPr>
        <p:spPr>
          <a:xfrm>
            <a:off x="8561287" y="1977044"/>
            <a:ext cx="597118" cy="3378371"/>
          </a:xfrm>
          <a:prstGeom prst="bentUp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Strelica: prema dolje 37">
            <a:extLst>
              <a:ext uri="{FF2B5EF4-FFF2-40B4-BE49-F238E27FC236}">
                <a16:creationId xmlns:a16="http://schemas.microsoft.com/office/drawing/2014/main" id="{572E98E9-6F2E-4702-BEEC-CB12333C35A5}"/>
              </a:ext>
            </a:extLst>
          </p:cNvPr>
          <p:cNvSpPr/>
          <p:nvPr/>
        </p:nvSpPr>
        <p:spPr>
          <a:xfrm rot="16200000">
            <a:off x="9563423" y="1134169"/>
            <a:ext cx="387960" cy="861133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1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9" grpId="0" animBg="1"/>
      <p:bldP spid="34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10E34F1F-A278-46E3-A282-9E46293FD90A}"/>
              </a:ext>
            </a:extLst>
          </p:cNvPr>
          <p:cNvSpPr/>
          <p:nvPr/>
        </p:nvSpPr>
        <p:spPr>
          <a:xfrm>
            <a:off x="487280" y="819691"/>
            <a:ext cx="3392569" cy="105700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ZATAJENJE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BUBREGA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CF4F7E18-1A65-49F3-9A9B-AEC9C465A21B}"/>
              </a:ext>
            </a:extLst>
          </p:cNvPr>
          <p:cNvSpPr/>
          <p:nvPr/>
        </p:nvSpPr>
        <p:spPr>
          <a:xfrm>
            <a:off x="6909734" y="2152603"/>
            <a:ext cx="4781424" cy="144410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HEMODIJALIZA - izvantjelesno pročišćavanje krvi tzv. „umjetnim bubregom” 2-3 puta tjedno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CCC42878-35C2-4CB6-9C19-1E643E61B218}"/>
              </a:ext>
            </a:extLst>
          </p:cNvPr>
          <p:cNvSpPr/>
          <p:nvPr/>
        </p:nvSpPr>
        <p:spPr>
          <a:xfrm>
            <a:off x="5003737" y="819691"/>
            <a:ext cx="3100350" cy="11253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nakupljanje ŠTETNIH TVARI u tijelu</a:t>
            </a:r>
          </a:p>
        </p:txBody>
      </p:sp>
      <p:sp>
        <p:nvSpPr>
          <p:cNvPr id="5" name="Strelica: savijeno prema gore 4">
            <a:extLst>
              <a:ext uri="{FF2B5EF4-FFF2-40B4-BE49-F238E27FC236}">
                <a16:creationId xmlns:a16="http://schemas.microsoft.com/office/drawing/2014/main" id="{E53194B7-65A1-4773-971C-675EFB0A8979}"/>
              </a:ext>
            </a:extLst>
          </p:cNvPr>
          <p:cNvSpPr/>
          <p:nvPr/>
        </p:nvSpPr>
        <p:spPr>
          <a:xfrm rot="5400000">
            <a:off x="6117554" y="2026459"/>
            <a:ext cx="807871" cy="645111"/>
          </a:xfrm>
          <a:prstGeom prst="bentUp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F6F3BF25-9E6E-45CC-8197-3D1E4D5C82B6}"/>
              </a:ext>
            </a:extLst>
          </p:cNvPr>
          <p:cNvSpPr/>
          <p:nvPr/>
        </p:nvSpPr>
        <p:spPr>
          <a:xfrm rot="16200000">
            <a:off x="4247813" y="914796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relica: savijeno prema gore 6">
            <a:extLst>
              <a:ext uri="{FF2B5EF4-FFF2-40B4-BE49-F238E27FC236}">
                <a16:creationId xmlns:a16="http://schemas.microsoft.com/office/drawing/2014/main" id="{33A7F450-87C2-41B8-B909-37EAE8BCCC9C}"/>
              </a:ext>
            </a:extLst>
          </p:cNvPr>
          <p:cNvSpPr/>
          <p:nvPr/>
        </p:nvSpPr>
        <p:spPr>
          <a:xfrm rot="5400000">
            <a:off x="4340925" y="3138386"/>
            <a:ext cx="3038863" cy="645111"/>
          </a:xfrm>
          <a:prstGeom prst="bentUp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B492435-2EF3-4B4C-AF8A-0061BEE3B31C}"/>
              </a:ext>
            </a:extLst>
          </p:cNvPr>
          <p:cNvSpPr/>
          <p:nvPr/>
        </p:nvSpPr>
        <p:spPr>
          <a:xfrm>
            <a:off x="6467330" y="4222582"/>
            <a:ext cx="4781424" cy="144410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TRANSPLANTACIJA BUBREGA</a:t>
            </a:r>
          </a:p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važna genska podudarnost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560FC73-B786-4529-BDF0-F6062BCDDF54}"/>
              </a:ext>
            </a:extLst>
          </p:cNvPr>
          <p:cNvSpPr/>
          <p:nvPr/>
        </p:nvSpPr>
        <p:spPr>
          <a:xfrm>
            <a:off x="461446" y="2996449"/>
            <a:ext cx="3205359" cy="122613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često i posljedica DIJABETESA i VISOKOG KRVNOG TLAKA</a:t>
            </a:r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9F304B1B-3F26-4072-976E-80EFDE64C906}"/>
              </a:ext>
            </a:extLst>
          </p:cNvPr>
          <p:cNvSpPr/>
          <p:nvPr/>
        </p:nvSpPr>
        <p:spPr>
          <a:xfrm>
            <a:off x="1795604" y="1942382"/>
            <a:ext cx="387960" cy="861133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91519E49-C22E-4DB1-BB4D-27AED1432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" t="21167" r="-3384" b="26321"/>
          <a:stretch/>
        </p:blipFill>
        <p:spPr>
          <a:xfrm>
            <a:off x="1795604" y="4729267"/>
            <a:ext cx="3218662" cy="12261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133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55AE5F3-2773-4C41-ADE7-3E4D3DE2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204" y="563035"/>
            <a:ext cx="3501396" cy="5260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4E5D422-FB44-4AD5-805C-FF3F5348E8DC}"/>
              </a:ext>
            </a:extLst>
          </p:cNvPr>
          <p:cNvSpPr/>
          <p:nvPr/>
        </p:nvSpPr>
        <p:spPr>
          <a:xfrm>
            <a:off x="3403201" y="5651285"/>
            <a:ext cx="2692799" cy="105700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HEMODIJALIZA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23178DE-5A5C-4B2B-8328-AEA5703CD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53761" y="863600"/>
            <a:ext cx="5297497" cy="331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0074AEB-3194-4254-B028-FCED50C54A91}"/>
              </a:ext>
            </a:extLst>
          </p:cNvPr>
          <p:cNvSpPr/>
          <p:nvPr/>
        </p:nvSpPr>
        <p:spPr>
          <a:xfrm>
            <a:off x="8835196" y="4114800"/>
            <a:ext cx="2845200" cy="105700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TRANSPLANTACIJA BUBREGA</a:t>
            </a:r>
          </a:p>
        </p:txBody>
      </p:sp>
    </p:spTree>
    <p:extLst>
      <p:ext uri="{BB962C8B-B14F-4D97-AF65-F5344CB8AC3E}">
        <p14:creationId xmlns:p14="http://schemas.microsoft.com/office/powerpoint/2010/main" val="27037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432</TotalTime>
  <Words>315</Words>
  <Application>Microsoft Office PowerPoint</Application>
  <PresentationFormat>Široki zaslon</PresentationFormat>
  <Paragraphs>59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Tw Cen MT</vt:lpstr>
      <vt:lpstr>Wingdings</vt:lpstr>
      <vt:lpstr>Kružnica</vt:lpstr>
      <vt:lpstr>1_Kružnica</vt:lpstr>
      <vt:lpstr>KAKO OČUVATI FUNKCIJU MOKRAĆNOG SUSTAVA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OČUVATI FUNKCIJU MOKRAĆNOG SUSTAVA</dc:title>
  <dc:creator>Korisnik</dc:creator>
  <cp:lastModifiedBy>Korisnik</cp:lastModifiedBy>
  <cp:revision>73</cp:revision>
  <dcterms:created xsi:type="dcterms:W3CDTF">2020-06-05T18:10:44Z</dcterms:created>
  <dcterms:modified xsi:type="dcterms:W3CDTF">2020-08-01T13:19:06Z</dcterms:modified>
</cp:coreProperties>
</file>